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7" r:id="rId6"/>
    <p:sldId id="278" r:id="rId7"/>
    <p:sldId id="263" r:id="rId8"/>
    <p:sldId id="257" r:id="rId9"/>
    <p:sldId id="270" r:id="rId10"/>
    <p:sldId id="258" r:id="rId11"/>
    <p:sldId id="271" r:id="rId12"/>
    <p:sldId id="272" r:id="rId13"/>
    <p:sldId id="273" r:id="rId14"/>
    <p:sldId id="274" r:id="rId15"/>
    <p:sldId id="275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731997116580683E-2"/>
          <c:y val="5.0925925925925923E-2"/>
          <c:w val="0.85111266558167697"/>
          <c:h val="0.7439738261883931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Sheet5!$S$11:$S$17</c:f>
              <c:numCache>
                <c:formatCode>General</c:formatCode>
                <c:ptCount val="7"/>
                <c:pt idx="0" formatCode="0.00E+00">
                  <c:v>0</c:v>
                </c:pt>
                <c:pt idx="1">
                  <c:v>2.5</c:v>
                </c:pt>
                <c:pt idx="2" formatCode="0.00E+00">
                  <c:v>9.9724998469999999</c:v>
                </c:pt>
                <c:pt idx="3" formatCode="0.00E+00">
                  <c:v>10.84809589</c:v>
                </c:pt>
                <c:pt idx="4" formatCode="0.00E+00">
                  <c:v>14.04295254</c:v>
                </c:pt>
                <c:pt idx="5" formatCode="0.00E+00">
                  <c:v>14.50526619</c:v>
                </c:pt>
                <c:pt idx="6" formatCode="0.00E+00">
                  <c:v>14.55909729</c:v>
                </c:pt>
              </c:numCache>
            </c:numRef>
          </c:xVal>
          <c:yVal>
            <c:numRef>
              <c:f>Sheet5!$T$11:$T$17</c:f>
              <c:numCache>
                <c:formatCode>General</c:formatCode>
                <c:ptCount val="7"/>
                <c:pt idx="0" formatCode="0.00E+00">
                  <c:v>1</c:v>
                </c:pt>
                <c:pt idx="1">
                  <c:v>4</c:v>
                </c:pt>
                <c:pt idx="2" formatCode="0.00E+00">
                  <c:v>9.195076942</c:v>
                </c:pt>
                <c:pt idx="3" formatCode="0.00E+00">
                  <c:v>9.3682241439999991</c:v>
                </c:pt>
                <c:pt idx="4" formatCode="0.00E+00">
                  <c:v>9.9201354980000005</c:v>
                </c:pt>
                <c:pt idx="5" formatCode="0.00E+00">
                  <c:v>9.9916706089999998</c:v>
                </c:pt>
                <c:pt idx="6" formatCode="0.00E+00">
                  <c:v>9.9998846050000001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A4-4186-ABBB-D67AA5C8C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201808"/>
        <c:axId val="665202464"/>
      </c:scatterChart>
      <c:valAx>
        <c:axId val="665201808"/>
        <c:scaling>
          <c:orientation val="minMax"/>
          <c:max val="15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Applied irrigation,</a:t>
                </a:r>
                <a:r>
                  <a:rPr lang="en-US" sz="1400" baseline="0"/>
                  <a:t> cfs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02464"/>
        <c:crosses val="autoZero"/>
        <c:crossBetween val="midCat"/>
      </c:valAx>
      <c:valAx>
        <c:axId val="6652024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ETa, cfs</a:t>
                </a:r>
              </a:p>
            </c:rich>
          </c:tx>
          <c:layout>
            <c:manualLayout>
              <c:xMode val="edge"/>
              <c:yMode val="edge"/>
              <c:x val="0"/>
              <c:y val="0.29404709827938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01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Package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r>
              <a:rPr lang="en-US" dirty="0"/>
              <a:t>Impacts of field soil texture on NIWR (groundwater only)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598A2-BBCB-4634-A6EB-C9066BCAF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1544" y="2076103"/>
            <a:ext cx="7275945" cy="34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814" y="-862471"/>
            <a:ext cx="10315222" cy="29718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crop type (crop coefficient)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7379" y="3429000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775B4-DE10-47A2-B6F1-9E980C817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6651" y="2763575"/>
            <a:ext cx="7727315" cy="33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72" y="-787662"/>
            <a:ext cx="10315222" cy="2971801"/>
          </a:xfrm>
        </p:spPr>
        <p:txBody>
          <a:bodyPr>
            <a:normAutofit fontScale="90000"/>
          </a:bodyPr>
          <a:lstStyle/>
          <a:p>
            <a:r>
              <a:rPr lang="en-US" dirty="0"/>
              <a:t>Irrigation amounts determined by </a:t>
            </a:r>
            <a:r>
              <a:rPr lang="en-US" dirty="0">
                <a:solidFill>
                  <a:srgbClr val="FFFF00"/>
                </a:solidFill>
              </a:rPr>
              <a:t>minimizing ET deficit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5782" y="1508345"/>
            <a:ext cx="7722671" cy="67579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Surface water and groundwater irrigation amounts for low and high crop coefficient (Kc)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657701-5157-4A97-98F1-FFE4F6F29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50" y="2144029"/>
            <a:ext cx="9801037" cy="46722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C53B6B-2310-43CE-B37E-DE631AEBC30F}"/>
              </a:ext>
            </a:extLst>
          </p:cNvPr>
          <p:cNvSpPr txBox="1"/>
          <p:nvPr/>
        </p:nvSpPr>
        <p:spPr>
          <a:xfrm>
            <a:off x="6382327" y="5738213"/>
            <a:ext cx="217719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 precipitation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59676-CCFF-4D4F-8870-BF70245786D9}"/>
              </a:ext>
            </a:extLst>
          </p:cNvPr>
          <p:cNvSpPr txBox="1"/>
          <p:nvPr/>
        </p:nvSpPr>
        <p:spPr>
          <a:xfrm>
            <a:off x="7647709" y="4066216"/>
            <a:ext cx="25074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 annual irrigation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1D6D6B-FDA8-406F-92EF-3007CD84C0E8}"/>
              </a:ext>
            </a:extLst>
          </p:cNvPr>
          <p:cNvCxnSpPr/>
          <p:nvPr/>
        </p:nvCxnSpPr>
        <p:spPr>
          <a:xfrm flipV="1">
            <a:off x="9282545" y="3888509"/>
            <a:ext cx="0" cy="24235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95AD97-CD88-4C92-BD54-0750CB2D07AE}"/>
              </a:ext>
            </a:extLst>
          </p:cNvPr>
          <p:cNvCxnSpPr/>
          <p:nvPr/>
        </p:nvCxnSpPr>
        <p:spPr>
          <a:xfrm>
            <a:off x="9291782" y="4415493"/>
            <a:ext cx="0" cy="21192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9DFEA1-5383-488E-8554-A78561CCF4EF}"/>
              </a:ext>
            </a:extLst>
          </p:cNvPr>
          <p:cNvSpPr txBox="1"/>
          <p:nvPr/>
        </p:nvSpPr>
        <p:spPr>
          <a:xfrm>
            <a:off x="3826441" y="5753195"/>
            <a:ext cx="212750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Low precipitation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F3FCF8-3AFF-4AB3-A021-20DDC9047E67}"/>
              </a:ext>
            </a:extLst>
          </p:cNvPr>
          <p:cNvSpPr txBox="1"/>
          <p:nvPr/>
        </p:nvSpPr>
        <p:spPr>
          <a:xfrm>
            <a:off x="4539673" y="4931164"/>
            <a:ext cx="255711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 annual irrigation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47BEC9-983A-4CE2-B07B-334002A32642}"/>
              </a:ext>
            </a:extLst>
          </p:cNvPr>
          <p:cNvCxnSpPr>
            <a:cxnSpLocks/>
          </p:cNvCxnSpPr>
          <p:nvPr/>
        </p:nvCxnSpPr>
        <p:spPr>
          <a:xfrm flipV="1">
            <a:off x="6516254" y="4627422"/>
            <a:ext cx="0" cy="36945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166D53-0178-41B9-BDFD-360AFDA2E090}"/>
              </a:ext>
            </a:extLst>
          </p:cNvPr>
          <p:cNvCxnSpPr>
            <a:cxnSpLocks/>
          </p:cNvCxnSpPr>
          <p:nvPr/>
        </p:nvCxnSpPr>
        <p:spPr>
          <a:xfrm>
            <a:off x="6534726" y="5300496"/>
            <a:ext cx="0" cy="31521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428731"/>
            <a:ext cx="11359367" cy="2971801"/>
          </a:xfrm>
        </p:spPr>
        <p:txBody>
          <a:bodyPr>
            <a:normAutofit/>
          </a:bodyPr>
          <a:lstStyle/>
          <a:p>
            <a:r>
              <a:rPr lang="en-US" dirty="0"/>
              <a:t>Example problem 2B: Irrigation events </a:t>
            </a:r>
            <a:r>
              <a:rPr lang="en-US" dirty="0">
                <a:solidFill>
                  <a:srgbClr val="FFFF00"/>
                </a:solidFill>
              </a:rPr>
              <a:t>triggered by ET deficit </a:t>
            </a:r>
            <a:r>
              <a:rPr lang="en-US" dirty="0"/>
              <a:t>with set duration and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BF06-AC21-4B9E-956E-3BFA2FB7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95346" y="3225379"/>
            <a:ext cx="6000657" cy="2885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462B5-5579-470F-A2A1-6C0C8ED7B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191346" y="3225380"/>
            <a:ext cx="6000654" cy="2885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4290D-D18F-4FA2-BC72-BE7DD9527307}"/>
              </a:ext>
            </a:extLst>
          </p:cNvPr>
          <p:cNvSpPr txBox="1"/>
          <p:nvPr/>
        </p:nvSpPr>
        <p:spPr>
          <a:xfrm>
            <a:off x="6447453" y="6110784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irrigation 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B4881-6C76-47C8-86AE-44204F488A39}"/>
              </a:ext>
            </a:extLst>
          </p:cNvPr>
          <p:cNvSpPr txBox="1"/>
          <p:nvPr/>
        </p:nvSpPr>
        <p:spPr>
          <a:xfrm>
            <a:off x="591069" y="6110784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irrigation events</a:t>
            </a:r>
          </a:p>
        </p:txBody>
      </p:sp>
    </p:spTree>
    <p:extLst>
      <p:ext uri="{BB962C8B-B14F-4D97-AF65-F5344CB8AC3E}">
        <p14:creationId xmlns:p14="http://schemas.microsoft.com/office/powerpoint/2010/main" val="217517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755302"/>
            <a:ext cx="11359367" cy="2971801"/>
          </a:xfrm>
        </p:spPr>
        <p:txBody>
          <a:bodyPr/>
          <a:lstStyle/>
          <a:p>
            <a:r>
              <a:rPr lang="en-US" dirty="0"/>
              <a:t>Example problem 2B: Different trigger thresholds affect 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4290D-D18F-4FA2-BC72-BE7DD9527307}"/>
              </a:ext>
            </a:extLst>
          </p:cNvPr>
          <p:cNvSpPr txBox="1"/>
          <p:nvPr/>
        </p:nvSpPr>
        <p:spPr>
          <a:xfrm>
            <a:off x="6095999" y="5884098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irrigation events-satisfy well water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B4881-6C76-47C8-86AE-44204F488A39}"/>
              </a:ext>
            </a:extLst>
          </p:cNvPr>
          <p:cNvSpPr txBox="1"/>
          <p:nvPr/>
        </p:nvSpPr>
        <p:spPr>
          <a:xfrm>
            <a:off x="534954" y="588409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Less irrigation events-deficit irrigation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D173-4C4E-407D-804D-1B114F1A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5"/>
          <a:stretch/>
        </p:blipFill>
        <p:spPr>
          <a:xfrm>
            <a:off x="198661" y="3094746"/>
            <a:ext cx="5776665" cy="2789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FB082-A14E-4B87-B73A-DEA83368B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3"/>
          <a:stretch/>
        </p:blipFill>
        <p:spPr>
          <a:xfrm>
            <a:off x="6291943" y="3094746"/>
            <a:ext cx="5769429" cy="27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921" y="-16220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445721" y="2279300"/>
            <a:ext cx="65220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demand calculation for GSFLOW, considers evolving water supply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change impacts on agriculture, low flows, groundwater levels, and reservoirs available through 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071" y="1866894"/>
            <a:ext cx="3563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using concept of </a:t>
            </a:r>
            <a:r>
              <a:rPr lang="en-US" sz="2400" dirty="0">
                <a:solidFill>
                  <a:srgbClr val="FFFF00"/>
                </a:solidFill>
              </a:rPr>
              <a:t>Net Irrigation Water Requirement (NIWR)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much water should be diverted/pumped to provide well-watered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water supply limit consumption?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9" y="2454524"/>
            <a:ext cx="6026423" cy="38809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340575" y="3377853"/>
                <a:ext cx="5381864" cy="3181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𝑑𝑒𝑓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,</a:t>
                </a: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+mj-lt"/>
                  </a:rPr>
                  <a:t>ETww</a:t>
                </a:r>
                <a:r>
                  <a:rPr lang="en-US" dirty="0">
                    <a:latin typeface="+mj-lt"/>
                  </a:rPr>
                  <a:t> is the well-watered ET (e.g., Penman-Monteith)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Actual irrigation (</a:t>
                </a:r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) and irrigation is subject to water supply, irrigation schedule, and other constraints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latin typeface="+mj-lt"/>
                  </a:rPr>
                  <a:t>--Irrigation processes happen automatically in GSFLOW/MODFLOW</a:t>
                </a: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75" y="3377853"/>
                <a:ext cx="5381864" cy="3181320"/>
              </a:xfrm>
              <a:prstGeom prst="rect">
                <a:avLst/>
              </a:prstGeom>
              <a:blipFill>
                <a:blip r:embed="rId3"/>
                <a:stretch>
                  <a:fillRect l="-1019" t="-383" b="-2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9200" y="2133497"/>
            <a:ext cx="455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problem: determine SW+GW irrigation amounts by minimizing the </a:t>
            </a:r>
            <a:r>
              <a:rPr lang="en-US" dirty="0">
                <a:solidFill>
                  <a:srgbClr val="FFFF00"/>
                </a:solidFill>
              </a:rPr>
              <a:t>ET deficit</a:t>
            </a:r>
            <a:r>
              <a:rPr lang="en-US" dirty="0"/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70BC24-3A71-4C87-B324-E74D55EAF37C}"/>
              </a:ext>
            </a:extLst>
          </p:cNvPr>
          <p:cNvSpPr/>
          <p:nvPr/>
        </p:nvSpPr>
        <p:spPr>
          <a:xfrm>
            <a:off x="5722439" y="1812471"/>
            <a:ext cx="6026423" cy="6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GSFLOW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9522976" cy="94627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for NIWR-option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-117130" y="2678869"/>
                <a:ext cx="5381864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𝐸𝑇</m:t>
                          </m:r>
                        </m:e>
                        <m:sub>
                          <m:r>
                            <a:rPr lang="en-US" i="1"/>
                            <m:t>𝑎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+1</m:t>
                          </m:r>
                        </m:sub>
                      </m:sSub>
                      <m:r>
                        <a:rPr lang="en-US" i="1"/>
                        <m:t>= 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𝐸𝑇</m:t>
                          </m:r>
                        </m:e>
                        <m:sub>
                          <m:r>
                            <a:rPr lang="en-US" i="1"/>
                            <m:t>𝑎</m:t>
                          </m:r>
                          <m:r>
                            <a:rPr lang="en-US" i="1"/>
                            <m:t>,</m:t>
                          </m:r>
                          <m:r>
                            <a:rPr lang="en-US" i="1"/>
                            <m:t>𝑖</m:t>
                          </m:r>
                        </m:sub>
                      </m:sSub>
                      <m:r>
                        <a:rPr lang="en-US" i="1"/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𝜕</m:t>
                              </m:r>
                              <m:r>
                                <a:rPr lang="en-US" i="1"/>
                                <m:t>𝐸𝑇</m:t>
                              </m:r>
                            </m:e>
                            <m:sub>
                              <m:r>
                                <a:rPr lang="en-US" i="1"/>
                                <m:t>𝑎</m:t>
                              </m:r>
                              <m:r>
                                <a:rPr lang="en-US" i="1"/>
                                <m:t>,</m:t>
                              </m:r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  <m:r>
                            <a:rPr lang="en-US" i="1"/>
                            <m:t>/</m:t>
                          </m:r>
                          <m:r>
                            <a:rPr lang="en-US" i="1"/>
                            <m:t>𝜕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𝑁𝐼𝑊𝑅</m:t>
                              </m:r>
                            </m:e>
                            <m:sub>
                              <m:r>
                                <a:rPr lang="en-US" i="1"/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∆</m:t>
                          </m:r>
                          <m:r>
                            <a:rPr lang="en-US" i="1"/>
                            <m:t>𝑁𝐼𝑊𝑅</m:t>
                          </m:r>
                        </m:e>
                        <m:sub>
                          <m:r>
                            <a:rPr lang="en-US" i="1"/>
                            <m:t>𝑖</m:t>
                          </m:r>
                          <m:r>
                            <a:rPr lang="en-US" i="1"/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130" y="2678869"/>
                <a:ext cx="5381864" cy="681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850583" y="1752854"/>
            <a:ext cx="864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ET (</a:t>
            </a:r>
            <a:r>
              <a:rPr lang="en-US" dirty="0" err="1"/>
              <a:t>ETa</a:t>
            </a:r>
            <a:r>
              <a:rPr lang="en-US" dirty="0"/>
              <a:t>) is a nonlinear function of NIWR, apply Newton method: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722C25C-374B-4F35-961C-7BE83F808959}"/>
              </a:ext>
            </a:extLst>
          </p:cNvPr>
          <p:cNvSpPr/>
          <p:nvPr/>
        </p:nvSpPr>
        <p:spPr>
          <a:xfrm>
            <a:off x="5015353" y="2854031"/>
            <a:ext cx="1057562" cy="109733"/>
          </a:xfrm>
          <a:prstGeom prst="rightArrow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1568D9-26C5-4223-859B-77DB4CCBF76A}"/>
                  </a:ext>
                </a:extLst>
              </p:cNvPr>
              <p:cNvSpPr/>
              <p:nvPr/>
            </p:nvSpPr>
            <p:spPr>
              <a:xfrm>
                <a:off x="6205533" y="2666759"/>
                <a:ext cx="3877985" cy="5472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𝑁𝐼𝑊𝑅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𝑁𝐼𝑊𝑅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𝑁𝐼𝑊𝑅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1568D9-26C5-4223-859B-77DB4CCBF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33" y="2666759"/>
                <a:ext cx="3877985" cy="547266"/>
              </a:xfrm>
              <a:prstGeom prst="rect">
                <a:avLst/>
              </a:prstGeom>
              <a:blipFill>
                <a:blip r:embed="rId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348B183-FE6F-4535-996E-160A7D8F4C4D}"/>
              </a:ext>
            </a:extLst>
          </p:cNvPr>
          <p:cNvGrpSpPr/>
          <p:nvPr/>
        </p:nvGrpSpPr>
        <p:grpSpPr>
          <a:xfrm>
            <a:off x="909428" y="3894237"/>
            <a:ext cx="6705253" cy="2743200"/>
            <a:chOff x="1938128" y="3894235"/>
            <a:chExt cx="6705253" cy="2743200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A413CDBD-DAE4-457E-83E7-EE5D0FCFC5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357927"/>
                    </p:ext>
                  </p:extLst>
                </p:nvPr>
              </p:nvGraphicFramePr>
              <p:xfrm>
                <a:off x="1938128" y="3894235"/>
                <a:ext cx="6653212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Choice>
          <mc:Fallback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A413CDBD-DAE4-457E-83E7-EE5D0FCFC5B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357927"/>
                    </p:ext>
                  </p:extLst>
                </p:nvPr>
              </p:nvGraphicFramePr>
              <p:xfrm>
                <a:off x="1938128" y="3894235"/>
                <a:ext cx="6653212" cy="27432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ECC67D-F799-435E-9DEB-072F9B411A47}"/>
                </a:ext>
              </a:extLst>
            </p:cNvPr>
            <p:cNvSpPr txBox="1"/>
            <p:nvPr/>
          </p:nvSpPr>
          <p:spPr>
            <a:xfrm>
              <a:off x="3269679" y="4996869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475041-DE64-4BF8-B345-342F9CE52422}"/>
                </a:ext>
              </a:extLst>
            </p:cNvPr>
            <p:cNvSpPr txBox="1"/>
            <p:nvPr/>
          </p:nvSpPr>
          <p:spPr>
            <a:xfrm>
              <a:off x="6072915" y="412792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F98D57-E35A-490C-A18A-A97318BF9535}"/>
                </a:ext>
              </a:extLst>
            </p:cNvPr>
            <p:cNvSpPr txBox="1"/>
            <p:nvPr/>
          </p:nvSpPr>
          <p:spPr>
            <a:xfrm>
              <a:off x="6618504" y="4127928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1B99BC-FB95-4219-B3BB-F376903EAD45}"/>
                </a:ext>
              </a:extLst>
            </p:cNvPr>
            <p:cNvSpPr txBox="1"/>
            <p:nvPr/>
          </p:nvSpPr>
          <p:spPr>
            <a:xfrm>
              <a:off x="8144526" y="3943262"/>
              <a:ext cx="498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=7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2C8D81-FB52-43BC-8E7F-65C362115B88}"/>
                    </a:ext>
                  </a:extLst>
                </p:cNvPr>
                <p:cNvSpPr txBox="1"/>
                <p:nvPr/>
              </p:nvSpPr>
              <p:spPr>
                <a:xfrm>
                  <a:off x="4419570" y="4470470"/>
                  <a:ext cx="1048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dirty="0"/>
                    <a:t>Q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32C8D81-FB52-43BC-8E7F-65C362115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9570" y="4470470"/>
                  <a:ext cx="104836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65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8358D2-EBBF-4868-A88B-A0DE8863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4297" y="4784432"/>
              <a:ext cx="0" cy="296737"/>
            </a:xfrm>
            <a:prstGeom prst="line">
              <a:avLst/>
            </a:prstGeom>
            <a:ln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CEA199-F154-4028-BF8D-B9454DD70AD8}"/>
                </a:ext>
              </a:extLst>
            </p:cNvPr>
            <p:cNvCxnSpPr/>
            <p:nvPr/>
          </p:nvCxnSpPr>
          <p:spPr>
            <a:xfrm>
              <a:off x="4553533" y="4784432"/>
              <a:ext cx="886691" cy="0"/>
            </a:xfrm>
            <a:prstGeom prst="line">
              <a:avLst/>
            </a:prstGeom>
            <a:ln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2BD35-4ECF-47E5-919E-26CE1BB78FC8}"/>
              </a:ext>
            </a:extLst>
          </p:cNvPr>
          <p:cNvGrpSpPr/>
          <p:nvPr/>
        </p:nvGrpSpPr>
        <p:grpSpPr>
          <a:xfrm>
            <a:off x="8893887" y="4021968"/>
            <a:ext cx="3214041" cy="2615469"/>
            <a:chOff x="8893887" y="4021968"/>
            <a:chExt cx="3214041" cy="26154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B0D16-D1D8-4964-82A4-96B155E88BC4}"/>
                </a:ext>
              </a:extLst>
            </p:cNvPr>
            <p:cNvGrpSpPr/>
            <p:nvPr/>
          </p:nvGrpSpPr>
          <p:grpSpPr>
            <a:xfrm>
              <a:off x="9438971" y="4021968"/>
              <a:ext cx="2668957" cy="2615469"/>
              <a:chOff x="9429446" y="46827"/>
              <a:chExt cx="2668957" cy="2615469"/>
            </a:xfrm>
          </p:grpSpPr>
          <p:sp>
            <p:nvSpPr>
              <p:cNvPr id="17" name="Arrow: Curved Down 16">
                <a:extLst>
                  <a:ext uri="{FF2B5EF4-FFF2-40B4-BE49-F238E27FC236}">
                    <a16:creationId xmlns:a16="http://schemas.microsoft.com/office/drawing/2014/main" id="{ED0E11C4-D873-471B-BB6D-94D80F2B5094}"/>
                  </a:ext>
                </a:extLst>
              </p:cNvPr>
              <p:cNvSpPr/>
              <p:nvPr/>
            </p:nvSpPr>
            <p:spPr>
              <a:xfrm>
                <a:off x="9429446" y="350970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73EF2026-F858-491E-8AFE-B1A5953C8A48}"/>
                  </a:ext>
                </a:extLst>
              </p:cNvPr>
              <p:cNvSpPr/>
              <p:nvPr/>
            </p:nvSpPr>
            <p:spPr>
              <a:xfrm rot="10800000">
                <a:off x="9429446" y="1775564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9A84-D551-4210-A0BE-F459C5E486C4}"/>
                  </a:ext>
                </a:extLst>
              </p:cNvPr>
              <p:cNvSpPr txBox="1"/>
              <p:nvPr/>
            </p:nvSpPr>
            <p:spPr>
              <a:xfrm>
                <a:off x="9892166" y="2292964"/>
                <a:ext cx="179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Demand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0A95A7-B255-4C86-ABB2-657857E7CCBF}"/>
                  </a:ext>
                </a:extLst>
              </p:cNvPr>
              <p:cNvSpPr txBox="1"/>
              <p:nvPr/>
            </p:nvSpPr>
            <p:spPr>
              <a:xfrm>
                <a:off x="10906153" y="880489"/>
                <a:ext cx="11922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Energy/water budget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87392" y="46827"/>
                <a:ext cx="161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Irrigate farms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105411-28DE-45B4-92A1-1CA6A2B38BFE}"/>
                  </a:ext>
                </a:extLst>
              </p:cNvPr>
              <p:cNvSpPr txBox="1"/>
              <p:nvPr/>
            </p:nvSpPr>
            <p:spPr>
              <a:xfrm>
                <a:off x="9931074" y="1152157"/>
                <a:ext cx="975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</a:rPr>
                  <a:t>GSFLOW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8893887" y="5112722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SW+GW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21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2637" y="1936313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is “triggered” by field conditions: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2BD35-4ECF-47E5-919E-26CE1BB78FC8}"/>
              </a:ext>
            </a:extLst>
          </p:cNvPr>
          <p:cNvGrpSpPr/>
          <p:nvPr/>
        </p:nvGrpSpPr>
        <p:grpSpPr>
          <a:xfrm>
            <a:off x="8893887" y="4021968"/>
            <a:ext cx="3214041" cy="2560053"/>
            <a:chOff x="8893887" y="4021968"/>
            <a:chExt cx="3214041" cy="256005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B0D16-D1D8-4964-82A4-96B155E88BC4}"/>
                </a:ext>
              </a:extLst>
            </p:cNvPr>
            <p:cNvGrpSpPr/>
            <p:nvPr/>
          </p:nvGrpSpPr>
          <p:grpSpPr>
            <a:xfrm>
              <a:off x="9438971" y="4021968"/>
              <a:ext cx="2668957" cy="2560053"/>
              <a:chOff x="9429446" y="46827"/>
              <a:chExt cx="2668957" cy="2560053"/>
            </a:xfrm>
          </p:grpSpPr>
          <p:sp>
            <p:nvSpPr>
              <p:cNvPr id="17" name="Arrow: Curved Down 16">
                <a:extLst>
                  <a:ext uri="{FF2B5EF4-FFF2-40B4-BE49-F238E27FC236}">
                    <a16:creationId xmlns:a16="http://schemas.microsoft.com/office/drawing/2014/main" id="{ED0E11C4-D873-471B-BB6D-94D80F2B5094}"/>
                  </a:ext>
                </a:extLst>
              </p:cNvPr>
              <p:cNvSpPr/>
              <p:nvPr/>
            </p:nvSpPr>
            <p:spPr>
              <a:xfrm>
                <a:off x="9429446" y="350970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73EF2026-F858-491E-8AFE-B1A5953C8A48}"/>
                  </a:ext>
                </a:extLst>
              </p:cNvPr>
              <p:cNvSpPr/>
              <p:nvPr/>
            </p:nvSpPr>
            <p:spPr>
              <a:xfrm rot="10800000">
                <a:off x="9429446" y="1775564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9A84-D551-4210-A0BE-F459C5E486C4}"/>
                  </a:ext>
                </a:extLst>
              </p:cNvPr>
              <p:cNvSpPr txBox="1"/>
              <p:nvPr/>
            </p:nvSpPr>
            <p:spPr>
              <a:xfrm>
                <a:off x="9892166" y="2237548"/>
                <a:ext cx="179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Demand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0A95A7-B255-4C86-ABB2-657857E7CCBF}"/>
                  </a:ext>
                </a:extLst>
              </p:cNvPr>
              <p:cNvSpPr txBox="1"/>
              <p:nvPr/>
            </p:nvSpPr>
            <p:spPr>
              <a:xfrm>
                <a:off x="10906153" y="880489"/>
                <a:ext cx="11922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Energy/water budget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87392" y="46827"/>
                <a:ext cx="161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Irrigate farms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105411-28DE-45B4-92A1-1CA6A2B38BFE}"/>
                  </a:ext>
                </a:extLst>
              </p:cNvPr>
              <p:cNvSpPr txBox="1"/>
              <p:nvPr/>
            </p:nvSpPr>
            <p:spPr>
              <a:xfrm>
                <a:off x="9931074" y="1152157"/>
                <a:ext cx="975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</a:rPr>
                  <a:t>GSFLOW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8893887" y="5112722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SW+GW</a:t>
              </a:r>
            </a:p>
          </p:txBody>
        </p:sp>
      </p:grpSp>
      <p:sp>
        <p:nvSpPr>
          <p:cNvPr id="32" name="Title 8">
            <a:extLst>
              <a:ext uri="{FF2B5EF4-FFF2-40B4-BE49-F238E27FC236}">
                <a16:creationId xmlns:a16="http://schemas.microsoft.com/office/drawing/2014/main" id="{8987607B-102C-45CA-985E-50EB24C23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16" y="822381"/>
            <a:ext cx="9246162" cy="6187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solution for NIWR-option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/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𝐹𝐶𝑇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  <a:blipFill>
                <a:blip r:embed="rId2"/>
                <a:stretch>
                  <a:fillRect t="-109375" b="-16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/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𝑖𝑟𝑟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672E5FB-9B2A-4DB5-A070-13CE878D4A6D}"/>
              </a:ext>
            </a:extLst>
          </p:cNvPr>
          <p:cNvSpPr txBox="1"/>
          <p:nvPr/>
        </p:nvSpPr>
        <p:spPr>
          <a:xfrm>
            <a:off x="850583" y="3507908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continues while: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3E345-D01E-44BA-B64C-592AEFB905B0}"/>
              </a:ext>
            </a:extLst>
          </p:cNvPr>
          <p:cNvSpPr txBox="1"/>
          <p:nvPr/>
        </p:nvSpPr>
        <p:spPr>
          <a:xfrm>
            <a:off x="850583" y="5039591"/>
            <a:ext cx="685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rate specified by user and can be supplemented by groundwater</a:t>
            </a:r>
          </a:p>
        </p:txBody>
      </p:sp>
    </p:spTree>
    <p:extLst>
      <p:ext uri="{BB962C8B-B14F-4D97-AF65-F5344CB8AC3E}">
        <p14:creationId xmlns:p14="http://schemas.microsoft.com/office/powerpoint/2010/main" val="280242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32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Imposed irrigation schedule (maximum SW diversions)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47D28-8767-4CB5-BF07-F4BE29E07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8389" y="1940131"/>
            <a:ext cx="7232780" cy="3117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8BB2-F749-4429-AEC7-38B44ACDC251}"/>
              </a:ext>
            </a:extLst>
          </p:cNvPr>
          <p:cNvSpPr txBox="1"/>
          <p:nvPr/>
        </p:nvSpPr>
        <p:spPr>
          <a:xfrm>
            <a:off x="2025165" y="5127164"/>
            <a:ext cx="831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Irrigation is constrained to periods of non-zero flow shown by green line</a:t>
            </a:r>
          </a:p>
        </p:txBody>
      </p:sp>
    </p:spTree>
    <p:extLst>
      <p:ext uri="{BB962C8B-B14F-4D97-AF65-F5344CB8AC3E}">
        <p14:creationId xmlns:p14="http://schemas.microsoft.com/office/powerpoint/2010/main" val="377653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B651D0-A44E-4477-A442-63079924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027" y="3074821"/>
            <a:ext cx="5716894" cy="294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7F4D1-C595-4318-A618-2133D7B2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2" y="3074821"/>
            <a:ext cx="5702810" cy="2943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Conjunctive-USE of Surface water and groundwater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4B592-9D7A-4D01-8526-B939BABF69AE}"/>
              </a:ext>
            </a:extLst>
          </p:cNvPr>
          <p:cNvSpPr txBox="1"/>
          <p:nvPr/>
        </p:nvSpPr>
        <p:spPr>
          <a:xfrm>
            <a:off x="2527696" y="4745097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 diversions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E00DB-56D4-4F48-A5AC-66EA438DB6D1}"/>
              </a:ext>
            </a:extLst>
          </p:cNvPr>
          <p:cNvSpPr txBox="1"/>
          <p:nvPr/>
        </p:nvSpPr>
        <p:spPr>
          <a:xfrm>
            <a:off x="2348846" y="419109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GW Pumping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89DF7-8877-48A4-BE70-6C2B4BCF595F}"/>
              </a:ext>
            </a:extLst>
          </p:cNvPr>
          <p:cNvSpPr txBox="1"/>
          <p:nvPr/>
        </p:nvSpPr>
        <p:spPr>
          <a:xfrm>
            <a:off x="2593910" y="6195268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supplementary groundwater pumping for dry climate</a:t>
            </a:r>
          </a:p>
        </p:txBody>
      </p: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2811</TotalTime>
  <Words>521</Words>
  <Application>Microsoft Office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solution for NIWR-option 1</vt:lpstr>
      <vt:lpstr>solution for NIWR-option 2</vt:lpstr>
      <vt:lpstr>Example problem 1</vt:lpstr>
      <vt:lpstr>Imposed irrigation schedule (maximum SW diversions)</vt:lpstr>
      <vt:lpstr>Conjunctive-USE of Surface water and groundwater</vt:lpstr>
      <vt:lpstr>Impacts of field soil texture on NIWR (groundwater only)</vt:lpstr>
      <vt:lpstr>Example problem 2  </vt:lpstr>
      <vt:lpstr>impacts of crop type (crop coefficient)</vt:lpstr>
      <vt:lpstr>Irrigation amounts determined by minimizing ET deficit </vt:lpstr>
      <vt:lpstr>Example problem 2B: Irrigation events triggered by ET deficit with set duration and rate</vt:lpstr>
      <vt:lpstr>Example problem 2B: Different trigger thresholds affect et</vt:lpstr>
      <vt:lpstr>AG Package for gsflow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138</cp:revision>
  <dcterms:created xsi:type="dcterms:W3CDTF">2017-12-13T18:00:20Z</dcterms:created>
  <dcterms:modified xsi:type="dcterms:W3CDTF">2019-04-08T23:42:41Z</dcterms:modified>
</cp:coreProperties>
</file>